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2"/>
  </p:notesMasterIdLst>
  <p:sldIdLst>
    <p:sldId id="256" r:id="rId3"/>
    <p:sldId id="257" r:id="rId4"/>
    <p:sldId id="258" r:id="rId5"/>
    <p:sldId id="279" r:id="rId6"/>
    <p:sldId id="259" r:id="rId7"/>
    <p:sldId id="260" r:id="rId8"/>
    <p:sldId id="280" r:id="rId9"/>
    <p:sldId id="261" r:id="rId10"/>
    <p:sldId id="282" r:id="rId11"/>
    <p:sldId id="283" r:id="rId12"/>
    <p:sldId id="284" r:id="rId13"/>
    <p:sldId id="28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DB96F-666B-4237-9FDC-DD3118E7E71A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D889F-E5E2-4441-B7B3-3D72D179C87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69905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DAD6C-EDAF-4DD0-BF4D-429E469EA9A0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0269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9190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692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1127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5922" y="3307358"/>
            <a:ext cx="9489574" cy="1470025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922" y="4777380"/>
            <a:ext cx="9489574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78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3017520" indent="-274320">
              <a:buClr>
                <a:schemeClr val="tx2"/>
              </a:buClr>
              <a:buSzPct val="101000"/>
              <a:buFont typeface="Courier New" pitchFamily="49" charset="0"/>
              <a:buChar char="o"/>
              <a:defRPr sz="1440"/>
            </a:lvl6pPr>
            <a:lvl7pPr marL="356616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7pPr>
            <a:lvl8pPr marL="411480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8pPr>
            <a:lvl9pPr marL="466344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3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4" y="3308581"/>
            <a:ext cx="9489571" cy="1468800"/>
          </a:xfrm>
        </p:spPr>
        <p:txBody>
          <a:bodyPr anchor="b"/>
          <a:lstStyle>
            <a:lvl1pPr algn="r">
              <a:defRPr sz="3840" b="0" cap="none"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4777381"/>
            <a:ext cx="948957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160">
                <a:solidFill>
                  <a:schemeClr val="tx2"/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99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5" y="675725"/>
            <a:ext cx="9497440" cy="924475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5925" y="1809750"/>
            <a:ext cx="4628369" cy="4051301"/>
          </a:xfrm>
        </p:spPr>
        <p:txBody>
          <a:bodyPr>
            <a:normAutofit/>
          </a:bodyPr>
          <a:lstStyle>
            <a:lvl5pPr>
              <a:defRPr/>
            </a:lvl5pPr>
            <a:lvl6pPr marL="3017520" indent="-274320">
              <a:buClr>
                <a:schemeClr val="tx2"/>
              </a:buClr>
              <a:buSzPct val="101000"/>
              <a:buFont typeface="Courier New" pitchFamily="49" charset="0"/>
              <a:buChar char="o"/>
              <a:defRPr sz="1440"/>
            </a:lvl6pPr>
            <a:lvl7pPr marL="356616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7pPr>
            <a:lvl8pPr marL="411480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8pPr>
            <a:lvl9pPr marL="466344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709" y="1809749"/>
            <a:ext cx="4625656" cy="4051302"/>
          </a:xfrm>
        </p:spPr>
        <p:txBody>
          <a:bodyPr>
            <a:normAutofit/>
          </a:bodyPr>
          <a:lstStyle>
            <a:lvl5pPr>
              <a:defRPr/>
            </a:lvl5pPr>
            <a:lvl6pPr marL="3017520" indent="-274320">
              <a:buClr>
                <a:schemeClr val="tx2"/>
              </a:buClr>
              <a:buSzPct val="101000"/>
              <a:buFont typeface="Courier New" pitchFamily="49" charset="0"/>
              <a:buChar char="o"/>
              <a:defRPr sz="1440"/>
            </a:lvl6pPr>
            <a:lvl7pPr marL="356616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7pPr>
            <a:lvl8pPr marL="411480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8pPr>
            <a:lvl9pPr marL="466344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94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7634" y="1812927"/>
            <a:ext cx="4176660" cy="576262"/>
          </a:xfrm>
        </p:spPr>
        <p:txBody>
          <a:bodyPr anchor="b">
            <a:noAutofit/>
          </a:bodyPr>
          <a:lstStyle>
            <a:lvl1pPr marL="0" indent="0">
              <a:buNone/>
              <a:defRPr sz="2880" b="0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5925" y="2389189"/>
            <a:ext cx="4628369" cy="3471862"/>
          </a:xfrm>
        </p:spPr>
        <p:txBody>
          <a:bodyPr>
            <a:normAutofit/>
          </a:bodyPr>
          <a:lstStyle>
            <a:lvl5pPr>
              <a:defRPr/>
            </a:lvl5pPr>
            <a:lvl6pPr marL="3017520" indent="-274320">
              <a:buClr>
                <a:schemeClr val="tx2"/>
              </a:buClr>
              <a:buSzPct val="101000"/>
              <a:buFont typeface="Courier New" pitchFamily="49" charset="0"/>
              <a:buChar char="o"/>
              <a:defRPr sz="1440"/>
            </a:lvl6pPr>
            <a:lvl7pPr marL="356616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7pPr>
            <a:lvl8pPr marL="411480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8pPr>
            <a:lvl9pPr marL="466344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45437" y="1812927"/>
            <a:ext cx="4200635" cy="576262"/>
          </a:xfrm>
        </p:spPr>
        <p:txBody>
          <a:bodyPr anchor="b">
            <a:noAutofit/>
          </a:bodyPr>
          <a:lstStyle>
            <a:lvl1pPr marL="0" indent="0">
              <a:buNone/>
              <a:defRPr sz="2880" b="0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389189"/>
            <a:ext cx="4628366" cy="3471862"/>
          </a:xfrm>
        </p:spPr>
        <p:txBody>
          <a:bodyPr>
            <a:normAutofit/>
          </a:bodyPr>
          <a:lstStyle>
            <a:lvl5pPr>
              <a:defRPr/>
            </a:lvl5pPr>
            <a:lvl6pPr marL="3017520" indent="-274320">
              <a:buClr>
                <a:schemeClr val="tx2"/>
              </a:buClr>
              <a:buSzPct val="101000"/>
              <a:buFont typeface="Courier New" pitchFamily="49" charset="0"/>
              <a:buChar char="o"/>
              <a:defRPr sz="1440"/>
            </a:lvl6pPr>
            <a:lvl7pPr marL="356616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7pPr>
            <a:lvl8pPr marL="411480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8pPr>
            <a:lvl9pPr marL="466344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94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15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3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2" y="446087"/>
            <a:ext cx="3547534" cy="1185862"/>
          </a:xfrm>
        </p:spPr>
        <p:txBody>
          <a:bodyPr anchor="b"/>
          <a:lstStyle>
            <a:lvl1pPr algn="l">
              <a:defRPr sz="2880" b="0"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6874" y="446090"/>
            <a:ext cx="5706492" cy="5414963"/>
          </a:xfrm>
        </p:spPr>
        <p:txBody>
          <a:bodyPr>
            <a:normAutofit/>
          </a:bodyPr>
          <a:lstStyle>
            <a:lvl5pPr>
              <a:defRPr/>
            </a:lvl5pPr>
            <a:lvl6pPr marL="3017520" indent="-274320">
              <a:buClr>
                <a:schemeClr val="tx2"/>
              </a:buClr>
              <a:buSzPct val="101000"/>
              <a:buFont typeface="Courier New" pitchFamily="49" charset="0"/>
              <a:buChar char="o"/>
              <a:defRPr sz="1440"/>
            </a:lvl6pPr>
            <a:lvl7pPr marL="356616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7pPr>
            <a:lvl8pPr marL="411480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8pPr>
            <a:lvl9pPr marL="4663440" indent="-274320">
              <a:buClr>
                <a:schemeClr val="tx2"/>
              </a:buClr>
              <a:buFont typeface="Courier New" pitchFamily="49" charset="0"/>
              <a:buChar char="o"/>
              <a:defRPr sz="1440" baseline="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5922" y="1631951"/>
            <a:ext cx="3547534" cy="4229099"/>
          </a:xfrm>
        </p:spPr>
        <p:txBody>
          <a:bodyPr anchor="t">
            <a:normAutofit/>
          </a:bodyPr>
          <a:lstStyle>
            <a:lvl1pPr marL="0" indent="0">
              <a:buNone/>
              <a:defRPr sz="144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43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64408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5" y="1387059"/>
            <a:ext cx="4641850" cy="1113254"/>
          </a:xfrm>
        </p:spPr>
        <p:txBody>
          <a:bodyPr anchor="b">
            <a:normAutofit/>
          </a:bodyPr>
          <a:lstStyle>
            <a:lvl1pPr algn="l">
              <a:defRPr sz="2880" b="0"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5925" y="2500312"/>
            <a:ext cx="4641850" cy="2530200"/>
          </a:xfrm>
        </p:spPr>
        <p:txBody>
          <a:bodyPr anchor="t">
            <a:normAutofit/>
          </a:bodyPr>
          <a:lstStyle>
            <a:lvl1pPr marL="0" indent="0">
              <a:buNone/>
              <a:defRPr sz="144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7305665" y="1436862"/>
            <a:ext cx="1448870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>
              <a:solidFill>
                <a:prstClr val="white"/>
              </a:solidFill>
              <a:latin typeface="Ebrima" panose="02000000000000000000" pitchFamily="2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7534056" y="1411793"/>
            <a:ext cx="1107154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>
              <a:solidFill>
                <a:prstClr val="white"/>
              </a:solidFill>
              <a:latin typeface="Ebrima" panose="02000000000000000000" pitchFamily="2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7008246" y="1894454"/>
            <a:ext cx="803152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>
              <a:solidFill>
                <a:prstClr val="white"/>
              </a:solidFill>
              <a:latin typeface="Ebrima" panose="02000000000000000000" pitchFamily="2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232194" y="1811312"/>
            <a:ext cx="652784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>
              <a:solidFill>
                <a:prstClr val="white"/>
              </a:solidFill>
              <a:latin typeface="Ebrima" panose="02000000000000000000" pitchFamily="2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6291685" y="2083427"/>
            <a:ext cx="342134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>
              <a:solidFill>
                <a:prstClr val="white"/>
              </a:solidFill>
              <a:latin typeface="Ebrima" panose="02000000000000000000" pitchFamily="2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8176123" y="993076"/>
            <a:ext cx="342134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>
              <a:solidFill>
                <a:prstClr val="white"/>
              </a:solidFill>
              <a:latin typeface="Ebrima" panose="02000000000000000000" pitchFamily="2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746131" y="1894456"/>
            <a:ext cx="263252" cy="1974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>
              <a:solidFill>
                <a:prstClr val="white"/>
              </a:solidFill>
              <a:latin typeface="Ebrima" panose="02000000000000000000" pitchFamily="2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8198404" y="1060594"/>
            <a:ext cx="263252" cy="1974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>
              <a:solidFill>
                <a:prstClr val="white"/>
              </a:solidFill>
              <a:latin typeface="Ebrima" panose="02000000000000000000" pitchFamily="2" charset="0"/>
            </a:endParaRP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502400" y="1600200"/>
            <a:ext cx="4572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tr-TR"/>
              <a:t>Resim eklemek için simgeyi tıklatın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6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5925" y="1807361"/>
            <a:ext cx="9497440" cy="40514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1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79414" y="675724"/>
            <a:ext cx="1963949" cy="518532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5925" y="675724"/>
            <a:ext cx="7290076" cy="5185327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>
              <a:solidFill>
                <a:srgbClr val="21274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>
              <a:solidFill>
                <a:srgbClr val="21274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65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3237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74103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6730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08125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8541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73561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601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audio" Target="NUL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AE5A7-09BB-4A8F-AAD3-391E99CFE808}" type="datetimeFigureOut">
              <a:rPr lang="tr-TR" smtClean="0"/>
              <a:t>10.10.2022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C6A45-75E9-40CA-8469-35C73C549B1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45756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5925" y="675725"/>
            <a:ext cx="9500150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 dirty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1807361"/>
            <a:ext cx="9500149" cy="4051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3126" y="595181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80">
                <a:solidFill>
                  <a:schemeClr val="tx2"/>
                </a:solidFill>
                <a:latin typeface="Ebrima" panose="02000000000000000000" pitchFamily="2" charset="0"/>
              </a:defRPr>
            </a:lvl1pPr>
          </a:lstStyle>
          <a:p>
            <a:fld id="{A23720DD-5B6D-40BF-8493-A6B52D484E6B}" type="datetimeFigureOut">
              <a:rPr lang="tr-TR" smtClean="0">
                <a:solidFill>
                  <a:srgbClr val="212745"/>
                </a:solidFill>
              </a:rPr>
              <a:pPr/>
              <a:t>10.10.2022</a:t>
            </a:fld>
            <a:endParaRPr lang="tr-TR" dirty="0">
              <a:solidFill>
                <a:srgbClr val="21274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4596" y="5951812"/>
            <a:ext cx="7008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80">
                <a:solidFill>
                  <a:schemeClr val="tx2"/>
                </a:solidFill>
                <a:latin typeface="Ebrima" panose="02000000000000000000" pitchFamily="2" charset="0"/>
              </a:defRPr>
            </a:lvl1pPr>
          </a:lstStyle>
          <a:p>
            <a:endParaRPr lang="tr-TR" dirty="0">
              <a:solidFill>
                <a:srgbClr val="21274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3547" y="5951812"/>
            <a:ext cx="81104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160">
                <a:solidFill>
                  <a:schemeClr val="tx2"/>
                </a:solidFill>
                <a:latin typeface="Ebrima" panose="02000000000000000000" pitchFamily="2" charset="0"/>
              </a:defRPr>
            </a:lvl1pPr>
          </a:lstStyle>
          <a:p>
            <a:fld id="{F302176B-0E47-46AC-8F43-DAB4B8A37D06}" type="slidenum">
              <a:rPr lang="tr-TR" smtClean="0">
                <a:solidFill>
                  <a:srgbClr val="212745"/>
                </a:solidFill>
              </a:rPr>
              <a:pPr/>
              <a:t>‹#›</a:t>
            </a:fld>
            <a:endParaRPr lang="tr-TR" dirty="0">
              <a:solidFill>
                <a:srgbClr val="212745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-44793" y="3"/>
            <a:ext cx="12236794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60" dirty="0">
                  <a:solidFill>
                    <a:prstClr val="black"/>
                  </a:solidFill>
                  <a:latin typeface="Ebrima" panose="02000000000000000000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6172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13" name="click.wav"/>
          </p:stSnd>
        </p:sndAc>
      </p:transition>
    </mc:Choice>
    <mc:Fallback xmlns="">
      <p:transition spd="slow">
        <p:fade/>
        <p:sndAc>
          <p:stSnd>
            <p:snd r:embed="rId15" name="click.wav"/>
          </p:stSnd>
        </p:sndAc>
      </p:transition>
    </mc:Fallback>
  </mc:AlternateContent>
  <p:txStyles>
    <p:titleStyle>
      <a:lvl1pPr algn="l" defTabSz="548640" rtl="0" eaLnBrk="1" latinLnBrk="0" hangingPunct="1">
        <a:spcBef>
          <a:spcPct val="0"/>
        </a:spcBef>
        <a:buNone/>
        <a:defRPr sz="3840" kern="1200">
          <a:solidFill>
            <a:schemeClr val="tx1"/>
          </a:solidFill>
          <a:latin typeface="Ebrima" panose="02000000000000000000" pitchFamily="2" charset="0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11480" indent="-411480" algn="l" defTabSz="548640" rtl="0" eaLnBrk="1" latinLnBrk="0" hangingPunct="1">
        <a:spcBef>
          <a:spcPct val="20000"/>
        </a:spcBef>
        <a:spcAft>
          <a:spcPts val="720"/>
        </a:spcAft>
        <a:buClr>
          <a:schemeClr val="tx2"/>
        </a:buClr>
        <a:buFont typeface="Wingdings 2" charset="2"/>
        <a:buChar char=""/>
        <a:defRPr sz="2160" kern="1200">
          <a:solidFill>
            <a:schemeClr val="tx1"/>
          </a:solidFill>
          <a:latin typeface="Ebrima" panose="02000000000000000000" pitchFamily="2" charset="0"/>
          <a:ea typeface="+mn-ea"/>
          <a:cs typeface="+mn-cs"/>
        </a:defRPr>
      </a:lvl1pPr>
      <a:lvl2pPr marL="891540" indent="-342900" algn="l" defTabSz="548640" rtl="0" eaLnBrk="1" latinLnBrk="0" hangingPunct="1">
        <a:spcBef>
          <a:spcPct val="20000"/>
        </a:spcBef>
        <a:spcAft>
          <a:spcPts val="720"/>
        </a:spcAft>
        <a:buClr>
          <a:schemeClr val="tx2"/>
        </a:buClr>
        <a:buFont typeface="Wingdings 2" charset="2"/>
        <a:buChar char=""/>
        <a:defRPr sz="1920" kern="1200">
          <a:solidFill>
            <a:schemeClr val="tx1"/>
          </a:solidFill>
          <a:latin typeface="Ebrima" panose="02000000000000000000" pitchFamily="2" charset="0"/>
          <a:ea typeface="+mn-ea"/>
          <a:cs typeface="+mn-cs"/>
        </a:defRPr>
      </a:lvl2pPr>
      <a:lvl3pPr marL="1371600" indent="-274320" algn="l" defTabSz="548640" rtl="0" eaLnBrk="1" latinLnBrk="0" hangingPunct="1">
        <a:spcBef>
          <a:spcPct val="20000"/>
        </a:spcBef>
        <a:spcAft>
          <a:spcPts val="720"/>
        </a:spcAft>
        <a:buClr>
          <a:schemeClr val="tx2"/>
        </a:buClr>
        <a:buFont typeface="Wingdings 2" charset="2"/>
        <a:buChar char=""/>
        <a:defRPr sz="1680" kern="1200">
          <a:solidFill>
            <a:schemeClr val="tx1"/>
          </a:solidFill>
          <a:latin typeface="Ebrima" panose="02000000000000000000" pitchFamily="2" charset="0"/>
          <a:ea typeface="+mn-ea"/>
          <a:cs typeface="+mn-cs"/>
        </a:defRPr>
      </a:lvl3pPr>
      <a:lvl4pPr marL="1920240" indent="-274320" algn="l" defTabSz="548640" rtl="0" eaLnBrk="1" latinLnBrk="0" hangingPunct="1">
        <a:spcBef>
          <a:spcPct val="20000"/>
        </a:spcBef>
        <a:spcAft>
          <a:spcPts val="720"/>
        </a:spcAft>
        <a:buClr>
          <a:schemeClr val="tx2"/>
        </a:buClr>
        <a:buFont typeface="Wingdings 2" charset="2"/>
        <a:buChar char=""/>
        <a:defRPr sz="1440" kern="1200">
          <a:solidFill>
            <a:schemeClr val="tx1"/>
          </a:solidFill>
          <a:latin typeface="Ebrima" panose="02000000000000000000" pitchFamily="2" charset="0"/>
          <a:ea typeface="+mn-ea"/>
          <a:cs typeface="+mn-cs"/>
        </a:defRPr>
      </a:lvl4pPr>
      <a:lvl5pPr marL="2468880" indent="-274320" algn="l" defTabSz="548640" rtl="0" eaLnBrk="1" latinLnBrk="0" hangingPunct="1">
        <a:spcBef>
          <a:spcPct val="20000"/>
        </a:spcBef>
        <a:spcAft>
          <a:spcPts val="720"/>
        </a:spcAft>
        <a:buClr>
          <a:schemeClr val="tx2"/>
        </a:buClr>
        <a:buFont typeface="Wingdings 2" charset="2"/>
        <a:buChar char=""/>
        <a:defRPr sz="1440" kern="1200">
          <a:solidFill>
            <a:schemeClr val="tx1"/>
          </a:solidFill>
          <a:latin typeface="Ebrima" panose="02000000000000000000" pitchFamily="2" charset="0"/>
          <a:ea typeface="+mn-ea"/>
          <a:cs typeface="+mn-cs"/>
        </a:defRPr>
      </a:lvl5pPr>
      <a:lvl6pPr marL="3017520" indent="-274320" algn="l" defTabSz="54864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54864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54864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54864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NUL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NUL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audio" Target="NUL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Relationship Id="rId6" Type="http://schemas.openxmlformats.org/officeDocument/2006/relationships/audio" Target="NUL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NUL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Harita Bilgisi ve Uygulamaları</a:t>
            </a:r>
            <a:br>
              <a:rPr lang="tr-TR" dirty="0" smtClean="0"/>
            </a:br>
            <a:r>
              <a:rPr lang="tr-TR" dirty="0" smtClean="0"/>
              <a:t>4. Hafta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r>
              <a:rPr lang="tr-TR" dirty="0" smtClean="0"/>
              <a:t>Arş. Gör. Dr. Ahmet Galip Yücel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82571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ERT\Desktop\Resim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" t="2134" r="1803" b="2807"/>
          <a:stretch/>
        </p:blipFill>
        <p:spPr bwMode="auto">
          <a:xfrm>
            <a:off x="0" y="-17178"/>
            <a:ext cx="12192000" cy="6858000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8" name="Picture 3" descr="C:\Users\MERT\Desktop\Resim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701" y="489616"/>
            <a:ext cx="1612630" cy="98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299" y="2555004"/>
            <a:ext cx="9263359" cy="1901011"/>
          </a:xfrm>
          <a:prstGeom prst="rect">
            <a:avLst/>
          </a:prstGeom>
        </p:spPr>
      </p:pic>
      <p:sp>
        <p:nvSpPr>
          <p:cNvPr id="7" name="Dikdörtgen 6"/>
          <p:cNvSpPr/>
          <p:nvPr/>
        </p:nvSpPr>
        <p:spPr>
          <a:xfrm>
            <a:off x="1799081" y="2738622"/>
            <a:ext cx="8876628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1480" indent="-411480">
              <a:buAutoNum type="arabicPlain" startAt="5"/>
            </a:pPr>
            <a:r>
              <a:rPr lang="tr-TR" sz="4320" b="1" dirty="0">
                <a:ln w="1905"/>
                <a:solidFill>
                  <a:srgbClr val="CC0066"/>
                </a:solidFill>
                <a:latin typeface="Ebrima" panose="02000000000000000000" pitchFamily="2" charset="0"/>
              </a:rPr>
              <a:t>                       5         10        15</a:t>
            </a:r>
          </a:p>
          <a:p>
            <a:pPr marL="411480" indent="-411480">
              <a:buAutoNum type="arabicPlain" startAt="5"/>
            </a:pPr>
            <a:endParaRPr lang="tr-TR" sz="4320" b="1" dirty="0">
              <a:ln w="1905"/>
              <a:solidFill>
                <a:srgbClr val="CC0066"/>
              </a:solidFill>
              <a:latin typeface="Ebrima" panose="02000000000000000000" pitchFamily="2" charset="0"/>
            </a:endParaRPr>
          </a:p>
          <a:p>
            <a:pPr marL="411480" indent="-411480">
              <a:buAutoNum type="arabicPlain" startAt="5"/>
            </a:pPr>
            <a:endParaRPr lang="tr-TR" sz="4320" b="1" dirty="0">
              <a:ln w="1905"/>
              <a:solidFill>
                <a:srgbClr val="CC0066"/>
              </a:solidFill>
              <a:latin typeface="Ebrima" panose="02000000000000000000" pitchFamily="2" charset="0"/>
            </a:endParaRPr>
          </a:p>
          <a:p>
            <a:r>
              <a:rPr lang="tr-TR" sz="4320" b="1" dirty="0">
                <a:ln w="1905"/>
                <a:solidFill>
                  <a:srgbClr val="CC0066"/>
                </a:solidFill>
                <a:latin typeface="Ebrima" panose="02000000000000000000" pitchFamily="2" charset="0"/>
              </a:rPr>
              <a:t>                1 cm</a:t>
            </a:r>
          </a:p>
        </p:txBody>
      </p:sp>
      <p:sp>
        <p:nvSpPr>
          <p:cNvPr id="9" name="Dikdörtgen 8"/>
          <p:cNvSpPr/>
          <p:nvPr/>
        </p:nvSpPr>
        <p:spPr>
          <a:xfrm>
            <a:off x="0" y="-17178"/>
            <a:ext cx="12192000" cy="387798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sz="1920" b="1" dirty="0">
                <a:solidFill>
                  <a:srgbClr val="CC006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Örnek: 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Aşağıdaki kesir ölçeği çizik ölçeğe çevirelim.</a:t>
            </a:r>
          </a:p>
        </p:txBody>
      </p:sp>
    </p:spTree>
    <p:extLst>
      <p:ext uri="{BB962C8B-B14F-4D97-AF65-F5344CB8AC3E}">
        <p14:creationId xmlns:p14="http://schemas.microsoft.com/office/powerpoint/2010/main" val="179232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33738" y="1775731"/>
            <a:ext cx="5789443" cy="4819781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sz="1920" b="1" dirty="0">
                <a:solidFill>
                  <a:srgbClr val="CC006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Çözüm: </a:t>
            </a: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6268819" y="1787218"/>
            <a:ext cx="5789443" cy="4819781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sz="1920" b="1" dirty="0">
                <a:solidFill>
                  <a:srgbClr val="CC006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Çözüm: </a:t>
            </a: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3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9" t="24649" r="11064" b="52756"/>
          <a:stretch/>
        </p:blipFill>
        <p:spPr>
          <a:xfrm>
            <a:off x="133738" y="168920"/>
            <a:ext cx="5789443" cy="1326748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49" b="13728"/>
          <a:stretch/>
        </p:blipFill>
        <p:spPr>
          <a:xfrm>
            <a:off x="224002" y="2898709"/>
            <a:ext cx="5608915" cy="2592288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1" t="26060" r="11256" b="52521"/>
          <a:stretch/>
        </p:blipFill>
        <p:spPr>
          <a:xfrm>
            <a:off x="6275556" y="168920"/>
            <a:ext cx="5782706" cy="1326748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" t="21786" r="2336" b="17556"/>
          <a:stretch/>
        </p:blipFill>
        <p:spPr>
          <a:xfrm>
            <a:off x="6398434" y="2898710"/>
            <a:ext cx="5530214" cy="260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41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5" t="42440" r="9366"/>
          <a:stretch/>
        </p:blipFill>
        <p:spPr>
          <a:xfrm>
            <a:off x="306557" y="231845"/>
            <a:ext cx="11578886" cy="6480720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3374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4" name="click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Haritaların Birincil Öğeleri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Yön Oku: Haritanın yönünü belirtir. Diğer öğelerin görsel dengesine göre uygun bir yere yerleştirilir. Hedef kitlenin anlamasını kolaylaştıracak nitelikte bir yön oku kullanılır. </a:t>
            </a:r>
          </a:p>
          <a:p>
            <a:r>
              <a:rPr lang="tr-TR" dirty="0" smtClean="0"/>
              <a:t>Alt Başlık: Okuyuculara detaylı bilgi sağlayan alt metinlerden ibarettir. Ana başlıktan küçük bir punto ile yazılmalıdır. </a:t>
            </a:r>
          </a:p>
          <a:p>
            <a:r>
              <a:rPr lang="tr-TR" dirty="0" smtClean="0"/>
              <a:t>Sayfa Kenarlığı: Haritayı bütün hale getiren çerçevedir. Bütün harita öğelerini kapsayacak şekilde çizilir. Harita ile uyumlu bir renkte çizilir. </a:t>
            </a:r>
          </a:p>
          <a:p>
            <a:r>
              <a:rPr lang="tr-TR" dirty="0" smtClean="0"/>
              <a:t>Yazar/Yayıncı, Tarih: Harita analizlerini ve tasarımı yapan kişi ya da kurumu ve tarihi belirtir. Çok fazla dikkat çekmeyen bir konuma yerleştirilir. </a:t>
            </a:r>
          </a:p>
        </p:txBody>
      </p:sp>
    </p:spTree>
    <p:extLst>
      <p:ext uri="{BB962C8B-B14F-4D97-AF65-F5344CB8AC3E}">
        <p14:creationId xmlns:p14="http://schemas.microsoft.com/office/powerpoint/2010/main" val="3390836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Haritaların İkincil Öğeleri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Kenar Çizgileri: Sayfada yer alan öğeleri sınırlandıran çizgilerdir. </a:t>
            </a:r>
          </a:p>
          <a:p>
            <a:r>
              <a:rPr lang="tr-TR" dirty="0" smtClean="0"/>
              <a:t>Enlem ve Boylam Dereceleri: Haritadaki bir noktanın enlem ve boylam bilgisini kullanıcının kolayca tespit etmesine yarar.</a:t>
            </a:r>
          </a:p>
          <a:p>
            <a:r>
              <a:rPr lang="tr-TR" dirty="0" smtClean="0"/>
              <a:t>Yasal Uyarılar: Haritanın amacı dışında kullanımı halinde haritayı üreten kişi ya da kurumu korumak amacıyla eklenir.</a:t>
            </a:r>
          </a:p>
          <a:p>
            <a:r>
              <a:rPr lang="tr-TR" dirty="0" smtClean="0"/>
              <a:t>Veri Kaynakları: Haritanın üretiminde kullanılan verilerin temin edildiği kişi ve kurumları gösterir.</a:t>
            </a:r>
          </a:p>
          <a:p>
            <a:r>
              <a:rPr lang="tr-TR" dirty="0" smtClean="0"/>
              <a:t>Grafikler: Haritada yer alan verileri ön plana çıkarmak ya da haritayı daha anlaşılabilir kılmak için dağılım, bar, sütun, pasta ya da çubuk grafikler kullanılabilir.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51298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Haritaların İkincil Öğeleri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Fotoğraflar: Haritadaki bazı nokta ya da alanların gerçek dünyadaki karşılığını göstermek için kullanılabilir.</a:t>
            </a:r>
          </a:p>
          <a:p>
            <a:r>
              <a:rPr lang="tr-TR" dirty="0" smtClean="0"/>
              <a:t>Tablolar: Harita üzerinde tüm verilerin gösterilemediği durumlarda tablolara başvurulabilir. </a:t>
            </a:r>
          </a:p>
          <a:p>
            <a:r>
              <a:rPr lang="tr-TR" dirty="0" smtClean="0"/>
              <a:t>Projeksiyon Bilgisi: Haritada kullanılan koordinat sistemi ile ilgili bilgilerin verilmesidir. </a:t>
            </a:r>
          </a:p>
          <a:p>
            <a:r>
              <a:rPr lang="tr-TR" dirty="0" smtClean="0"/>
              <a:t>Genel İzlenim: Haritanın bir bölümünün çizim alanı içinde daha büyük bir şekilde sunulmasıdır. </a:t>
            </a:r>
          </a:p>
        </p:txBody>
      </p:sp>
    </p:spTree>
    <p:extLst>
      <p:ext uri="{BB962C8B-B14F-4D97-AF65-F5344CB8AC3E}">
        <p14:creationId xmlns:p14="http://schemas.microsoft.com/office/powerpoint/2010/main" val="3713786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Tipografik</a:t>
            </a:r>
            <a:r>
              <a:rPr lang="tr-TR" dirty="0" smtClean="0"/>
              <a:t> Unsurlar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Haritadaki bilgilerin aktarımını sağlayacak çeşitli yazı stillerine ihtiyaç duyulmaktadır. Haritalar önemli miktarda </a:t>
            </a:r>
            <a:r>
              <a:rPr lang="tr-TR" dirty="0" err="1" smtClean="0"/>
              <a:t>tipografik</a:t>
            </a:r>
            <a:r>
              <a:rPr lang="tr-TR" dirty="0" smtClean="0"/>
              <a:t> tasarım unsuru içerir. </a:t>
            </a:r>
          </a:p>
          <a:p>
            <a:r>
              <a:rPr lang="tr-TR" dirty="0" smtClean="0"/>
              <a:t>Tipografi, kelimelerin yazım karakteri, büyüklüğü, rengi ve yazının yerleştirilmesi gibi çeşitli unsurlarını göz önünde bulundurarak yazılarda belirli bir düzene ulaşma sanatı olarak bilinir. </a:t>
            </a:r>
          </a:p>
          <a:p>
            <a:r>
              <a:rPr lang="tr-TR" dirty="0" smtClean="0"/>
              <a:t>Tipografi, haritanın görünümü açısından önem arz eder. </a:t>
            </a:r>
          </a:p>
          <a:p>
            <a:r>
              <a:rPr lang="tr-TR" dirty="0" smtClean="0"/>
              <a:t>Adlandırma, konumlandırma, yazım stili ve hiyerarşi sağlama gibi işlevleri bulunur.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58222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Yazım Karakteri ya da Tipi (Font)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Tek bir haritada tek bir yazım karakterinin seçilmesi önerilir. </a:t>
            </a:r>
          </a:p>
          <a:p>
            <a:r>
              <a:rPr lang="tr-TR" dirty="0" smtClean="0"/>
              <a:t>Bir amaca dönük olarak birden fazla yazım karakteri tercih edilebilir. </a:t>
            </a:r>
          </a:p>
          <a:p>
            <a:r>
              <a:rPr lang="tr-TR" dirty="0" smtClean="0"/>
              <a:t>Birden fazla yazım karakteri kullanıldığında, bu yazım karakterleri ayrı amaçlarla kullanılır. Örneğin fiziki öğeler için bir yazım karakteri tercih edilirken beşeri öğeler için başka bir yazım karakteri tercih edilebilir. </a:t>
            </a:r>
          </a:p>
          <a:p>
            <a:r>
              <a:rPr lang="tr-TR" dirty="0" smtClean="0"/>
              <a:t>Çok kalın ya da ince, okunabilirliği olumsuz etkileyen dekoratif kategoriler tercih edilmez.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16802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Yazım Büyüklüğü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Yazım büyüklüğü okunabilirliği arttıracak şekilde belirlenir. </a:t>
            </a:r>
          </a:p>
          <a:p>
            <a:r>
              <a:rPr lang="tr-TR" dirty="0" smtClean="0"/>
              <a:t>Harita çıktısı göz önünde bulundurularak mümkün olduğunca büyük puntolar seçilir. </a:t>
            </a:r>
          </a:p>
          <a:p>
            <a:r>
              <a:rPr lang="tr-TR" dirty="0" smtClean="0"/>
              <a:t>Aynı haritada yer alan yazıların büyüklükleri bir hiyerarşi için olmalıdır. </a:t>
            </a:r>
          </a:p>
          <a:p>
            <a:r>
              <a:rPr lang="tr-TR" dirty="0" smtClean="0"/>
              <a:t>Etiketler arası yazım büyüklükleri çok farklı olmamalıdır.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88942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Yazım Şekli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Yazım şekli karakterlerin büyük – küçük, dik – italik, normal – koyu, aralıklı ya da altı çizili olmasını ifade eder.</a:t>
            </a:r>
          </a:p>
          <a:p>
            <a:r>
              <a:rPr lang="tr-TR" dirty="0" smtClean="0"/>
              <a:t>Yazım şeklinde de bir hiyerarşi ve uyum aranır.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93803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Haritaların Özellikleri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Bir çizimin harita olabilmesi için haritalarda olması gereken temel özellikler anlamına gelmektedir. </a:t>
            </a:r>
          </a:p>
          <a:p>
            <a:r>
              <a:rPr lang="tr-TR" dirty="0" smtClean="0"/>
              <a:t>Haritaların Özellikleri;</a:t>
            </a:r>
          </a:p>
          <a:p>
            <a:r>
              <a:rPr lang="tr-TR" dirty="0" smtClean="0"/>
              <a:t>1- </a:t>
            </a:r>
            <a:r>
              <a:rPr lang="tr-TR" dirty="0" err="1" smtClean="0"/>
              <a:t>Mekansal</a:t>
            </a:r>
            <a:r>
              <a:rPr lang="tr-TR" dirty="0" smtClean="0"/>
              <a:t> verilerden alınmış olması</a:t>
            </a:r>
          </a:p>
          <a:p>
            <a:r>
              <a:rPr lang="tr-TR" dirty="0" smtClean="0"/>
              <a:t>2- Kuşbakışı çizilmiş olması</a:t>
            </a:r>
          </a:p>
          <a:p>
            <a:r>
              <a:rPr lang="tr-TR" dirty="0" smtClean="0"/>
              <a:t>3- </a:t>
            </a:r>
            <a:r>
              <a:rPr lang="tr-TR" dirty="0" err="1" smtClean="0"/>
              <a:t>İzdüşüm</a:t>
            </a:r>
            <a:r>
              <a:rPr lang="tr-TR" dirty="0" smtClean="0"/>
              <a:t> gösterim olması</a:t>
            </a:r>
          </a:p>
          <a:p>
            <a:r>
              <a:rPr lang="tr-TR" dirty="0" smtClean="0"/>
              <a:t>4- Düzlem üzerine aktarılması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7383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Yazım Rengi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Koyu renkli zeminler üzerine açık renk yazılar, açık renkli zeminler üzerine ise koyu renk yazılar tercih edilir. </a:t>
            </a:r>
          </a:p>
          <a:p>
            <a:r>
              <a:rPr lang="tr-TR" dirty="0" smtClean="0"/>
              <a:t>Çok önemli bir vurgu yapılmayacak kırmızı renk tercih edilmez. </a:t>
            </a:r>
          </a:p>
          <a:p>
            <a:r>
              <a:rPr lang="tr-TR" dirty="0" smtClean="0"/>
              <a:t>Akarsu, göl, deniz ve okyanus gibi hidrografik özellikler için mavi renk tercih edilir.</a:t>
            </a:r>
          </a:p>
          <a:p>
            <a:r>
              <a:rPr lang="tr-TR" dirty="0" smtClean="0"/>
              <a:t>Dağ sıraları, doğal parklar gibi doğal özellikler için kahverengi ve yeşil tonları tercih edilir. </a:t>
            </a:r>
          </a:p>
          <a:p>
            <a:r>
              <a:rPr lang="tr-TR" dirty="0" smtClean="0"/>
              <a:t>Beşeri özellikler için siyah ve gri tonları tercih edilir. </a:t>
            </a:r>
          </a:p>
        </p:txBody>
      </p:sp>
    </p:spTree>
    <p:extLst>
      <p:ext uri="{BB962C8B-B14F-4D97-AF65-F5344CB8AC3E}">
        <p14:creationId xmlns:p14="http://schemas.microsoft.com/office/powerpoint/2010/main" val="3632619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Yazının Yerleştirilmesi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Etiketler çizgilerin üzerine ve çizginin uzanış yönüne paralel olarak yerleştirilir.</a:t>
            </a:r>
          </a:p>
          <a:p>
            <a:r>
              <a:rPr lang="tr-TR" dirty="0" smtClean="0"/>
              <a:t>Etiketler çizgilere temas etmez.</a:t>
            </a:r>
          </a:p>
          <a:p>
            <a:r>
              <a:rPr lang="tr-TR" dirty="0" smtClean="0"/>
              <a:t>Çizgiler fazla kıvrımlı ise etiket genel uzanış yönü doğrultusunda yerleştirilir. </a:t>
            </a:r>
          </a:p>
          <a:p>
            <a:r>
              <a:rPr lang="tr-TR" dirty="0" smtClean="0"/>
              <a:t>Çizgisel sembol çok uzunsa (nehirler) etiketleme birden fazla kez yapılır.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19559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Harita Tasarım İlkeleri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Denge: Harita üzerindeki öğelerin birbirlerine olan organizasyonunu ifade eder. Denge ilkelerine uyulmuş bir tasarım okuyucu da görsel uyum izlenimi oluşturur.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26240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022"/>
            <a:ext cx="12192000" cy="6745235"/>
          </a:xfrm>
        </p:spPr>
      </p:pic>
    </p:spTree>
    <p:extLst>
      <p:ext uri="{BB962C8B-B14F-4D97-AF65-F5344CB8AC3E}">
        <p14:creationId xmlns:p14="http://schemas.microsoft.com/office/powerpoint/2010/main" val="61758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Harita Tasarım İlkeleri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Hiyerarşi: Haritadaki öğelerin önemine göre uyum ve organizasyonunu ifade eder.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599" y="2427020"/>
            <a:ext cx="3670972" cy="425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30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Harita Tasarım İlkeleri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Okunabilirlik: Haritalarda kullanılan etiket ve sembollerin okunabilir nitelikte olmasını ifade eder.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507772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796"/>
            <a:ext cx="12192000" cy="68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5363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58"/>
            <a:ext cx="12192000" cy="6831441"/>
          </a:xfrm>
        </p:spPr>
      </p:pic>
    </p:spTree>
    <p:extLst>
      <p:ext uri="{BB962C8B-B14F-4D97-AF65-F5344CB8AC3E}">
        <p14:creationId xmlns:p14="http://schemas.microsoft.com/office/powerpoint/2010/main" val="32545602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Harita Tasarım İlkeleri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Zıtlık </a:t>
            </a:r>
            <a:r>
              <a:rPr lang="tr-TR" dirty="0" smtClean="0"/>
              <a:t>– Kontrast: Okuyucunun figür ile ön planın zıtlık bakımından anlayabilmesine yönelik önlemlerin alınmasıdır.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64197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952461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Mekansal</a:t>
            </a:r>
            <a:r>
              <a:rPr lang="tr-TR" dirty="0" smtClean="0"/>
              <a:t> verilerden üretilmesi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Dünya ya da uzayda belirli bir konuma sahip her türlü veri anlamındadır.</a:t>
            </a:r>
          </a:p>
          <a:p>
            <a:r>
              <a:rPr lang="tr-TR" dirty="0" err="1" smtClean="0"/>
              <a:t>Mekansal</a:t>
            </a:r>
            <a:r>
              <a:rPr lang="tr-TR" dirty="0" smtClean="0"/>
              <a:t> veriler kullanım amacına uygun olarak aktarılır.</a:t>
            </a:r>
          </a:p>
          <a:p>
            <a:r>
              <a:rPr lang="tr-TR" dirty="0" err="1" smtClean="0"/>
              <a:t>Mekansal</a:t>
            </a:r>
            <a:r>
              <a:rPr lang="tr-TR" dirty="0" smtClean="0"/>
              <a:t> veriler sınırsız olduğundan amaca göre seçim gerekir.</a:t>
            </a:r>
          </a:p>
          <a:p>
            <a:r>
              <a:rPr lang="tr-TR" dirty="0" smtClean="0"/>
              <a:t>Dünyada nüfusu bir milyonun üzerinde olan şehirler şeklindeki bir veri mekânsal ve seçilmiş bir veriye örnektir. </a:t>
            </a:r>
          </a:p>
        </p:txBody>
      </p:sp>
    </p:spTree>
    <p:extLst>
      <p:ext uri="{BB962C8B-B14F-4D97-AF65-F5344CB8AC3E}">
        <p14:creationId xmlns:p14="http://schemas.microsoft.com/office/powerpoint/2010/main" val="3578036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kdörtgen 7"/>
          <p:cNvSpPr/>
          <p:nvPr/>
        </p:nvSpPr>
        <p:spPr>
          <a:xfrm>
            <a:off x="0" y="7567"/>
            <a:ext cx="12192000" cy="387798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tr-TR" sz="1920" b="1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Bir çizimin harita olabilmesi için </a:t>
            </a:r>
            <a:r>
              <a:rPr lang="tr-TR" sz="1920" b="1" dirty="0" err="1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Ölçek+Kuşbakışı+Düzleme</a:t>
            </a:r>
            <a:r>
              <a:rPr lang="tr-TR" sz="1920" b="1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Aktarım</a:t>
            </a:r>
            <a:r>
              <a:rPr lang="tr-TR" sz="1920" b="1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ın tümünün olması gerekir.</a:t>
            </a:r>
            <a:endParaRPr lang="tr-TR" sz="1920" b="1" dirty="0">
              <a:solidFill>
                <a:srgbClr val="CC0066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026" name="Picture 2" descr="C:\Users\MERT\Desktop\cizgi_olcek_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38" y="1527989"/>
            <a:ext cx="6307901" cy="2625026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027" name="Picture 3" descr="C:\Users\MERT\Desktop\earth-from-above-3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9"/>
          <a:stretch/>
        </p:blipFill>
        <p:spPr bwMode="auto">
          <a:xfrm>
            <a:off x="6700867" y="1527990"/>
            <a:ext cx="5357395" cy="3089372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Dikdörtgen 1"/>
          <p:cNvSpPr/>
          <p:nvPr/>
        </p:nvSpPr>
        <p:spPr>
          <a:xfrm>
            <a:off x="133738" y="4811554"/>
            <a:ext cx="11924525" cy="1468963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16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0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Kuşbakışı Çizilmesi, </a:t>
            </a:r>
            <a:r>
              <a:rPr lang="tr-TR" dirty="0" err="1" smtClean="0"/>
              <a:t>İzdüşüm</a:t>
            </a:r>
            <a:r>
              <a:rPr lang="tr-TR" dirty="0" smtClean="0"/>
              <a:t> Gösterim ve</a:t>
            </a:r>
            <a:br>
              <a:rPr lang="tr-TR" dirty="0" smtClean="0"/>
            </a:br>
            <a:r>
              <a:rPr lang="tr-TR" dirty="0" smtClean="0"/>
              <a:t>Düzleme Aktarım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Geniş bir alanı yüksek bir yerden görmeyi sağlayan bir izlenim kuşbakışı olarak adlandırılır. </a:t>
            </a:r>
          </a:p>
          <a:p>
            <a:r>
              <a:rPr lang="tr-TR" dirty="0" smtClean="0"/>
              <a:t>Kuşbakışı çizimin nedeni, mekânsal özelliklerin konumlarını, boyutlarını ve biçimlerini en doğru şekilde aktarabilmektir. </a:t>
            </a:r>
          </a:p>
          <a:p>
            <a:r>
              <a:rPr lang="tr-TR" dirty="0" err="1" smtClean="0"/>
              <a:t>Mekansal</a:t>
            </a:r>
            <a:r>
              <a:rPr lang="tr-TR" dirty="0" smtClean="0"/>
              <a:t> verilerin matematiksel kurallar çerçevesinde küçültülerek düzlem üzerine aktarılması </a:t>
            </a:r>
            <a:r>
              <a:rPr lang="tr-TR" dirty="0" err="1" smtClean="0"/>
              <a:t>izdüşüm</a:t>
            </a:r>
            <a:r>
              <a:rPr lang="tr-TR" dirty="0" smtClean="0"/>
              <a:t> gösterim anlamına gelir. </a:t>
            </a:r>
          </a:p>
          <a:p>
            <a:r>
              <a:rPr lang="tr-TR" dirty="0" smtClean="0"/>
              <a:t>Aktarım sürecinde dünyanın ve düzlemin uyumlu olmamasından dolayı bozulmalar meydana gelir.</a:t>
            </a:r>
          </a:p>
          <a:p>
            <a:r>
              <a:rPr lang="tr-TR" dirty="0" smtClean="0"/>
              <a:t>Düzlem üzerinde çıkıntı olmayan iki boyutlu düzlüklerdir.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98940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Bir çizimin harita olması için;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Ölçeğe sahip olması;</a:t>
            </a:r>
          </a:p>
          <a:p>
            <a:r>
              <a:rPr lang="tr-TR" dirty="0" smtClean="0"/>
              <a:t>Lejanta sahip olması;</a:t>
            </a:r>
          </a:p>
          <a:p>
            <a:r>
              <a:rPr lang="tr-TR" dirty="0" smtClean="0"/>
              <a:t>Yön oku ya da coğrafi koordinatlara sahip olması;</a:t>
            </a:r>
          </a:p>
          <a:p>
            <a:r>
              <a:rPr lang="tr-TR" dirty="0" smtClean="0"/>
              <a:t>Okuyucunun anlamasını sağlayacak bilgilere sahip olması gerekir.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75999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F69D-9DE3-4F64-9F7B-CDD8C3187B92}" type="slidenum">
              <a:rPr lang="tr-TR" smtClean="0"/>
              <a:t>7</a:t>
            </a:fld>
            <a:endParaRPr lang="tr-TR"/>
          </a:p>
        </p:txBody>
      </p:sp>
      <p:sp>
        <p:nvSpPr>
          <p:cNvPr id="8" name="Dikdörtgen 7"/>
          <p:cNvSpPr/>
          <p:nvPr/>
        </p:nvSpPr>
        <p:spPr>
          <a:xfrm>
            <a:off x="0" y="-6603"/>
            <a:ext cx="12192000" cy="683264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sz="1920" b="1" dirty="0">
                <a:latin typeface="Ebrima" panose="02000000000000000000" pitchFamily="2" charset="0"/>
              </a:rPr>
              <a:t>2.Harita Elemanları</a:t>
            </a:r>
          </a:p>
          <a:p>
            <a:pPr marL="342900" indent="-342900">
              <a:buBlip>
                <a:blip r:embed="rId4"/>
              </a:buBlip>
            </a:pPr>
            <a:r>
              <a:rPr lang="tr-TR" sz="1920" b="1" dirty="0">
                <a:solidFill>
                  <a:srgbClr val="CC0000"/>
                </a:solidFill>
                <a:latin typeface="Ebrima" panose="02000000000000000000" pitchFamily="2" charset="0"/>
              </a:rPr>
              <a:t>Başlık</a:t>
            </a:r>
            <a:r>
              <a:rPr lang="tr-TR" sz="1920" b="1" dirty="0">
                <a:latin typeface="Ebrima" panose="02000000000000000000" pitchFamily="2" charset="0"/>
              </a:rPr>
              <a:t>, </a:t>
            </a:r>
            <a:r>
              <a:rPr lang="tr-TR" sz="1920" b="1" dirty="0">
                <a:solidFill>
                  <a:srgbClr val="7030A0"/>
                </a:solidFill>
                <a:latin typeface="Ebrima" panose="02000000000000000000" pitchFamily="2" charset="0"/>
              </a:rPr>
              <a:t>Lejant</a:t>
            </a:r>
            <a:r>
              <a:rPr lang="tr-TR" sz="1920" b="1" dirty="0">
                <a:latin typeface="Ebrima" panose="02000000000000000000" pitchFamily="2" charset="0"/>
              </a:rPr>
              <a:t> (</a:t>
            </a:r>
            <a:r>
              <a:rPr lang="tr-TR" sz="1920" b="1" dirty="0">
                <a:solidFill>
                  <a:schemeClr val="accent6">
                    <a:lumMod val="75000"/>
                  </a:schemeClr>
                </a:solidFill>
                <a:latin typeface="Ebrima" panose="02000000000000000000" pitchFamily="2" charset="0"/>
              </a:rPr>
              <a:t>dil, anahtar</a:t>
            </a:r>
            <a:r>
              <a:rPr lang="tr-TR" sz="1920" b="1" dirty="0">
                <a:latin typeface="Ebrima" panose="02000000000000000000" pitchFamily="2" charset="0"/>
              </a:rPr>
              <a:t>) ,</a:t>
            </a:r>
            <a:r>
              <a:rPr lang="tr-TR" sz="1920" b="1" dirty="0">
                <a:solidFill>
                  <a:srgbClr val="00B050"/>
                </a:solidFill>
                <a:latin typeface="Ebrima" panose="02000000000000000000" pitchFamily="2" charset="0"/>
              </a:rPr>
              <a:t> </a:t>
            </a:r>
            <a:r>
              <a:rPr lang="tr-TR" sz="1920" b="1" dirty="0">
                <a:solidFill>
                  <a:srgbClr val="CC0066"/>
                </a:solidFill>
                <a:latin typeface="Ebrima" panose="02000000000000000000" pitchFamily="2" charset="0"/>
              </a:rPr>
              <a:t>Coğrafi Koordinatlar, </a:t>
            </a:r>
            <a:r>
              <a:rPr lang="tr-TR" sz="1920" b="1" dirty="0">
                <a:solidFill>
                  <a:srgbClr val="7030A0"/>
                </a:solidFill>
                <a:latin typeface="Ebrima" panose="02000000000000000000" pitchFamily="2" charset="0"/>
              </a:rPr>
              <a:t>Yön oku, </a:t>
            </a:r>
            <a:r>
              <a:rPr lang="tr-TR" sz="1920" b="1" dirty="0">
                <a:solidFill>
                  <a:srgbClr val="FF0000"/>
                </a:solidFill>
                <a:latin typeface="Ebrima" panose="02000000000000000000" pitchFamily="2" charset="0"/>
              </a:rPr>
              <a:t>İçerik</a:t>
            </a:r>
            <a:r>
              <a:rPr lang="tr-TR" sz="1920" b="1" dirty="0">
                <a:solidFill>
                  <a:srgbClr val="7030A0"/>
                </a:solidFill>
                <a:latin typeface="Ebrima" panose="02000000000000000000" pitchFamily="2" charset="0"/>
              </a:rPr>
              <a:t> ve </a:t>
            </a:r>
            <a:r>
              <a:rPr lang="tr-TR" sz="1920" b="1" dirty="0">
                <a:solidFill>
                  <a:srgbClr val="00B050"/>
                </a:solidFill>
                <a:latin typeface="Ebrima" panose="02000000000000000000" pitchFamily="2" charset="0"/>
              </a:rPr>
              <a:t>Ölçek </a:t>
            </a:r>
            <a:r>
              <a:rPr lang="tr-TR" sz="1920" b="1" dirty="0">
                <a:solidFill>
                  <a:srgbClr val="7030A0"/>
                </a:solidFill>
                <a:latin typeface="Ebrima" panose="02000000000000000000" pitchFamily="2" charset="0"/>
              </a:rPr>
              <a:t> </a:t>
            </a:r>
            <a:r>
              <a:rPr lang="tr-TR" sz="1920" b="1" dirty="0">
                <a:latin typeface="Ebrima" panose="02000000000000000000" pitchFamily="2" charset="0"/>
              </a:rPr>
              <a:t>bulunur.</a:t>
            </a:r>
          </a:p>
        </p:txBody>
      </p:sp>
      <p:sp>
        <p:nvSpPr>
          <p:cNvPr id="6" name="Dikdörtgen 5"/>
          <p:cNvSpPr/>
          <p:nvPr/>
        </p:nvSpPr>
        <p:spPr>
          <a:xfrm>
            <a:off x="7219325" y="892575"/>
            <a:ext cx="4799856" cy="5706177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Blip>
                <a:blip r:embed="rId4"/>
              </a:buBlip>
            </a:pPr>
            <a:r>
              <a:rPr lang="tr-TR" sz="1920" b="1" dirty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Başlık, 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haritanın hangi amaçla hazırlandığını gösterir.</a:t>
            </a:r>
          </a:p>
          <a:p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4"/>
              </a:buBlip>
            </a:pPr>
            <a:r>
              <a:rPr lang="tr-TR" sz="1920" b="1" dirty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Lejant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haritalarda kullanılan </a:t>
            </a:r>
            <a:r>
              <a:rPr lang="tr-TR" sz="1920" b="1" dirty="0">
                <a:solidFill>
                  <a:srgbClr val="00B05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işaret ve sembollerin ne ifade ettiğini </a:t>
            </a:r>
            <a:r>
              <a:rPr lang="sv-SE" sz="1920" b="1" dirty="0">
                <a:solidFill>
                  <a:srgbClr val="00B05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göster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ir.</a:t>
            </a:r>
          </a:p>
          <a:p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4"/>
              </a:buBlip>
            </a:pPr>
            <a:r>
              <a:rPr lang="tr-TR" sz="1920" b="1" dirty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Coğrafi koordinatlar, 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çizilen haritanın </a:t>
            </a:r>
            <a:r>
              <a:rPr lang="tr-TR" sz="1920" b="1" dirty="0">
                <a:solidFill>
                  <a:srgbClr val="00B05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enlem ve boylama 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göre konumunu gösterir.</a:t>
            </a:r>
          </a:p>
          <a:p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4"/>
              </a:buBlip>
            </a:pPr>
            <a:r>
              <a:rPr lang="tr-TR" sz="1920" b="1" dirty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Yön oku, 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haritada </a:t>
            </a:r>
            <a:r>
              <a:rPr lang="tr-TR" sz="1920" b="1" dirty="0">
                <a:solidFill>
                  <a:srgbClr val="00B05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yönlerin gösterildiği 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bölümdür, </a:t>
            </a:r>
            <a:r>
              <a:rPr lang="tr-TR" sz="1920" b="1" dirty="0">
                <a:solidFill>
                  <a:srgbClr val="00B05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coğrafi koordinat kullanılmışsa 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yön oku kullanılmayabilir.</a:t>
            </a:r>
          </a:p>
          <a:p>
            <a:pPr marL="342900" indent="-342900">
              <a:buBlip>
                <a:blip r:embed="rId4"/>
              </a:buBlip>
            </a:pPr>
            <a:endParaRPr lang="tr-TR" sz="192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buBlip>
                <a:blip r:embed="rId4"/>
              </a:buBlip>
            </a:pPr>
            <a:r>
              <a:rPr lang="tr-TR" sz="1920" b="1" dirty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Haritanın içeriği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nde haritanın çizim amacına göre </a:t>
            </a:r>
            <a:r>
              <a:rPr lang="tr-TR" sz="1920" b="1" dirty="0">
                <a:solidFill>
                  <a:srgbClr val="CC006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doğal ya da beşerî unsurların dağılışı 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yer almaktadır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38" y="883091"/>
            <a:ext cx="6875570" cy="5734128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6113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3" name="click.wav"/>
          </p:stSnd>
        </p:sndAc>
      </p:transition>
    </mc:Choice>
    <mc:Fallback xmlns="">
      <p:transition spd="slow">
        <p:fade/>
        <p:sndAc>
          <p:stSnd>
            <p:snd r:embed="rId7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Haritaların Birincil Öğeleri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Başlık</a:t>
            </a:r>
            <a:r>
              <a:rPr lang="tr-TR" dirty="0" smtClean="0"/>
              <a:t>: Haritanın amacını kısa, öz ve anlaşılır biçimde ifade eder. Hedef kitlenin ilk baktığı öğedir. Genellikle haritanın üstünde ortalı bir biçimde yazılır. Diğer öğelere göre çoğunlukla daha büyük puntolu yazılır. 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Lejant</a:t>
            </a:r>
            <a:r>
              <a:rPr lang="tr-TR" dirty="0" smtClean="0"/>
              <a:t>: Haritada kullanılan tüm sembol ve etiketlerin anlaşılabilir şekilde verildiği öğedir. Harita üzerindeki tüm sembolleri içermelidir. Harita alanına göre dikey ya da yatay yerleştirilebilir. Anlaşılabilir olması önemlidir. 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Ölçek</a:t>
            </a:r>
            <a:r>
              <a:rPr lang="tr-TR" dirty="0" smtClean="0"/>
              <a:t>: Haritadaki gerçek öğelerin boyutlarını hesaplamaya yarayan öğedir. Genellikle kesir ya da çizgi ile ifade edilir. </a:t>
            </a:r>
          </a:p>
        </p:txBody>
      </p:sp>
    </p:spTree>
    <p:extLst>
      <p:ext uri="{BB962C8B-B14F-4D97-AF65-F5344CB8AC3E}">
        <p14:creationId xmlns:p14="http://schemas.microsoft.com/office/powerpoint/2010/main" val="1954921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727" y="0"/>
            <a:ext cx="7305008" cy="3877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sz="1920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Ölçek çizik ve kesir olarak ikiye ayrılır.</a:t>
            </a:r>
            <a:endParaRPr lang="tr-TR" sz="1920" b="1" dirty="0">
              <a:ln w="1905"/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6268819" y="577483"/>
            <a:ext cx="5923182" cy="1274195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sz="1920" b="1" dirty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Haritada ölçek </a:t>
            </a:r>
            <a:r>
              <a:rPr lang="tr-TR" sz="1920" b="1" dirty="0">
                <a:solidFill>
                  <a:srgbClr val="00B05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değişse bile;</a:t>
            </a:r>
          </a:p>
          <a:p>
            <a:pPr marL="342900" indent="-342900">
              <a:buBlip>
                <a:blip r:embed="rId3"/>
              </a:buBlip>
            </a:pPr>
            <a:r>
              <a:rPr lang="tr-TR" sz="1920" b="1" dirty="0">
                <a:solidFill>
                  <a:srgbClr val="FF66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yükselti, </a:t>
            </a:r>
          </a:p>
          <a:p>
            <a:pPr marL="342900" indent="-342900">
              <a:buBlip>
                <a:blip r:embed="rId3"/>
              </a:buBlip>
            </a:pPr>
            <a:r>
              <a:rPr lang="tr-TR" sz="1920" b="1" dirty="0">
                <a:solidFill>
                  <a:srgbClr val="FF66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coğrafi koordinatlar </a:t>
            </a:r>
          </a:p>
          <a:p>
            <a:pPr marL="342900" indent="-342900">
              <a:buBlip>
                <a:blip r:embed="rId3"/>
              </a:buBlip>
            </a:pPr>
            <a:r>
              <a:rPr lang="tr-TR" sz="1920" b="1" dirty="0">
                <a:solidFill>
                  <a:srgbClr val="FF66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gerçek uzunluk ve  alan </a:t>
            </a:r>
            <a:r>
              <a:rPr lang="tr-TR" sz="192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değişmez.</a:t>
            </a:r>
          </a:p>
        </p:txBody>
      </p:sp>
      <p:sp>
        <p:nvSpPr>
          <p:cNvPr id="7" name="Dikdörtgen 6"/>
          <p:cNvSpPr/>
          <p:nvPr/>
        </p:nvSpPr>
        <p:spPr>
          <a:xfrm>
            <a:off x="727" y="577484"/>
            <a:ext cx="6095274" cy="1274195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tr-TR" sz="1920" b="1" dirty="0">
                <a:ln w="1905"/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Cm</a:t>
            </a:r>
            <a:r>
              <a:rPr lang="tr-TR" sz="1920" b="1" dirty="0">
                <a:ln w="1905"/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olarak kullanılır, </a:t>
            </a:r>
          </a:p>
          <a:p>
            <a:pPr marL="342900" indent="-342900">
              <a:buBlip>
                <a:blip r:embed="rId3"/>
              </a:buBlip>
            </a:pPr>
            <a:r>
              <a:rPr lang="tr-TR" sz="1920" b="1" dirty="0">
                <a:ln w="1905"/>
                <a:solidFill>
                  <a:srgbClr val="00B05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Uzunluk ve alan</a:t>
            </a:r>
            <a:r>
              <a:rPr lang="tr-TR" sz="1920" b="1" dirty="0">
                <a:ln w="1905"/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 önemlidir.</a:t>
            </a:r>
          </a:p>
          <a:p>
            <a:pPr marL="342900" indent="-342900">
              <a:buBlip>
                <a:blip r:embed="rId3"/>
              </a:buBlip>
            </a:pPr>
            <a:r>
              <a:rPr lang="tr-TR" sz="1920" b="1" dirty="0">
                <a:ln w="1905"/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Kesir ölçek ile ölçeğin paydasında ters orantı vardır.</a:t>
            </a:r>
          </a:p>
        </p:txBody>
      </p:sp>
      <p:pic>
        <p:nvPicPr>
          <p:cNvPr id="2050" name="Picture 2" descr="D:\COĞRAFYA\3. Kitaplar\Meb KİTAP\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38" y="2219266"/>
            <a:ext cx="11924525" cy="3715613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31517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u" isInverted="1"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Autumn">
  <a:themeElements>
    <a:clrScheme name="Hava Akımı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is Klasik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ökü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1101</Words>
  <Application>Microsoft Office PowerPoint</Application>
  <PresentationFormat>Özel</PresentationFormat>
  <Paragraphs>139</Paragraphs>
  <Slides>29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Slayt Başlıkları</vt:lpstr>
      </vt:variant>
      <vt:variant>
        <vt:i4>29</vt:i4>
      </vt:variant>
    </vt:vector>
  </HeadingPairs>
  <TitlesOfParts>
    <vt:vector size="31" baseType="lpstr">
      <vt:lpstr>Office Theme</vt:lpstr>
      <vt:lpstr>Autumn</vt:lpstr>
      <vt:lpstr>Harita Bilgisi ve Uygulamaları 4. Hafta</vt:lpstr>
      <vt:lpstr>Haritaların Özellikleri</vt:lpstr>
      <vt:lpstr>Mekansal verilerden üretilmesi</vt:lpstr>
      <vt:lpstr>PowerPoint Sunusu</vt:lpstr>
      <vt:lpstr>Kuşbakışı Çizilmesi, İzdüşüm Gösterim ve Düzleme Aktarım</vt:lpstr>
      <vt:lpstr>Bir çizimin harita olması için;</vt:lpstr>
      <vt:lpstr>PowerPoint Sunusu</vt:lpstr>
      <vt:lpstr>Haritaların Birincil Öğeleri</vt:lpstr>
      <vt:lpstr>PowerPoint Sunusu</vt:lpstr>
      <vt:lpstr>PowerPoint Sunusu</vt:lpstr>
      <vt:lpstr>PowerPoint Sunusu</vt:lpstr>
      <vt:lpstr>PowerPoint Sunusu</vt:lpstr>
      <vt:lpstr>Haritaların Birincil Öğeleri</vt:lpstr>
      <vt:lpstr>Haritaların İkincil Öğeleri</vt:lpstr>
      <vt:lpstr>Haritaların İkincil Öğeleri</vt:lpstr>
      <vt:lpstr>Tipografik Unsurlar</vt:lpstr>
      <vt:lpstr>Yazım Karakteri ya da Tipi (Font)</vt:lpstr>
      <vt:lpstr>Yazım Büyüklüğü</vt:lpstr>
      <vt:lpstr>Yazım Şekli</vt:lpstr>
      <vt:lpstr>Yazım Rengi</vt:lpstr>
      <vt:lpstr>Yazının Yerleştirilmesi</vt:lpstr>
      <vt:lpstr>Harita Tasarım İlkeleri</vt:lpstr>
      <vt:lpstr>PowerPoint Sunusu</vt:lpstr>
      <vt:lpstr>Harita Tasarım İlkeleri</vt:lpstr>
      <vt:lpstr>Harita Tasarım İlkeleri</vt:lpstr>
      <vt:lpstr>PowerPoint Sunusu</vt:lpstr>
      <vt:lpstr>PowerPoint Sunusu</vt:lpstr>
      <vt:lpstr>Harita Tasarım İlkeleri</vt:lpstr>
      <vt:lpstr>PowerPoint Sunusu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Harita Bilgisi ve Uygulamaları 4. Hafta</dc:title>
  <dc:creator>Microsoft hesabı</dc:creator>
  <cp:lastModifiedBy>90507</cp:lastModifiedBy>
  <cp:revision>17</cp:revision>
  <dcterms:created xsi:type="dcterms:W3CDTF">2022-10-07T06:59:09Z</dcterms:created>
  <dcterms:modified xsi:type="dcterms:W3CDTF">2022-10-10T20:11:21Z</dcterms:modified>
</cp:coreProperties>
</file>